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84"/>
          <a:sy d="100" n="84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notesMaster" Target="notesMasters/notesMaster1.xml" /><Relationship Id="rId43" Type="http://schemas.openxmlformats.org/officeDocument/2006/relationships/viewProps" Target="viewProps.xml" /><Relationship Id="rId4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5" Type="http://schemas.openxmlformats.org/officeDocument/2006/relationships/tableStyles" Target="tableStyles.xml" /><Relationship Id="rId4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?>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?>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?>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?>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?>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?>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?>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?>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classes,</a:t>
            </a:r>
            <a:r>
              <a:rPr/>
              <a:t> </a:t>
            </a:r>
            <a:r>
              <a:rPr/>
              <a:t>Basic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R,</a:t>
            </a:r>
            <a:r>
              <a:rPr/>
              <a:t> </a:t>
            </a:r>
            <a:r>
              <a:rPr/>
              <a:t>SAS,</a:t>
            </a:r>
            <a:r>
              <a:rPr/>
              <a:t> </a:t>
            </a:r>
            <a:r>
              <a:rPr/>
              <a:t>SPSS.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classes,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discuss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programs,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understanding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strengths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weaknesses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package.</a:t>
            </a:r>
            <a:r>
              <a:rPr/>
              <a:t> </a:t>
            </a: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roots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program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S.</a:t>
            </a:r>
            <a:r>
              <a:rPr/>
              <a:t> </a:t>
            </a:r>
            <a:r>
              <a:rPr/>
              <a:t>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letters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vogue</a:t>
            </a:r>
            <a:r>
              <a:rPr/>
              <a:t> </a:t>
            </a:r>
            <a:r>
              <a:rPr/>
              <a:t>(as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source:</a:t>
            </a:r>
            <a:r>
              <a:rPr/>
              <a:t> </a:t>
            </a:r>
            <a:r>
              <a:rPr/>
              <a:t>Amazon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Soon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eclipsed</a:t>
            </a:r>
            <a:r>
              <a:rPr/>
              <a:t> </a:t>
            </a:r>
            <a:r>
              <a:rPr/>
              <a:t>S+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popularity.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breadth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R’s</a:t>
            </a:r>
            <a:r>
              <a:rPr/>
              <a:t> </a:t>
            </a:r>
            <a:r>
              <a:rPr/>
              <a:t>impact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York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published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2009.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Ashlee</a:t>
            </a:r>
            <a:r>
              <a:rPr/>
              <a:t> </a:t>
            </a:r>
            <a:r>
              <a:rPr/>
              <a:t>Vance.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Analysts</a:t>
            </a:r>
            <a:r>
              <a:rPr/>
              <a:t> </a:t>
            </a:r>
            <a:r>
              <a:rPr/>
              <a:t>Captivated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R’s</a:t>
            </a:r>
            <a:r>
              <a:rPr/>
              <a:t> </a:t>
            </a:r>
            <a:r>
              <a:rPr/>
              <a:t>Power.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York</a:t>
            </a:r>
            <a:r>
              <a:rPr/>
              <a:t> </a:t>
            </a:r>
            <a:r>
              <a:rPr/>
              <a:t>Times,</a:t>
            </a:r>
            <a:r>
              <a:rPr/>
              <a:t> </a:t>
            </a:r>
            <a:r>
              <a:rPr/>
              <a:t>2009-01-06.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html</a:t>
            </a:r>
            <a:r>
              <a:rPr/>
              <a:t> </a:t>
            </a:r>
            <a:r>
              <a:rPr/>
              <a:t>format</a:t>
            </a:r>
            <a:r>
              <a:rPr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non-profit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Computing,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coordinates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efforts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maintenance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Several</a:t>
            </a:r>
            <a:r>
              <a:rPr/>
              <a:t> </a:t>
            </a:r>
            <a:r>
              <a:rPr/>
              <a:t>commercial</a:t>
            </a:r>
            <a:r>
              <a:rPr/>
              <a:t> </a:t>
            </a:r>
            <a:r>
              <a:rPr/>
              <a:t>companies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piggybacked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R,</a:t>
            </a:r>
            <a:r>
              <a:rPr/>
              <a:t> </a:t>
            </a:r>
            <a:r>
              <a:rPr/>
              <a:t>including</a:t>
            </a:r>
            <a:r>
              <a:rPr/>
              <a:t> </a:t>
            </a:r>
            <a:r>
              <a:rPr/>
              <a:t>Revolution</a:t>
            </a:r>
            <a:r>
              <a:rPr/>
              <a:t> </a:t>
            </a:r>
            <a:r>
              <a:rPr/>
              <a:t>Analytics,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sells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enhanced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capabilities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handling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source:</a:t>
            </a:r>
            <a:r>
              <a:rPr/>
              <a:t> </a:t>
            </a:r>
            <a:r>
              <a:rPr/>
              <a:t>Dataversity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https://www.dataversity.net/microsoft-set-acquire-revolution-analytics/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popular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ease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outside</a:t>
            </a:r>
            <a:r>
              <a:rPr/>
              <a:t> </a:t>
            </a:r>
            <a:r>
              <a:rPr/>
              <a:t>developers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extend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libraries.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libraries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free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source</a:t>
            </a:r>
            <a:r>
              <a:rPr/>
              <a:t> </a:t>
            </a:r>
            <a:r>
              <a:rPr/>
              <a:t>license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Comprehensive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Archive</a:t>
            </a:r>
            <a:r>
              <a:rPr/>
              <a:t> </a:t>
            </a:r>
            <a:r>
              <a:rPr/>
              <a:t>Network</a:t>
            </a:r>
            <a:r>
              <a:rPr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freely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libraries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Bioconductor</a:t>
            </a:r>
            <a:r>
              <a:rPr/>
              <a:t> </a:t>
            </a:r>
            <a:r>
              <a:rPr/>
              <a:t>project</a:t>
            </a:r>
            <a:r>
              <a:rPr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stand-along</a:t>
            </a:r>
            <a:r>
              <a:rPr/>
              <a:t> </a:t>
            </a:r>
            <a:r>
              <a:rPr/>
              <a:t>programs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leaned</a:t>
            </a:r>
            <a:r>
              <a:rPr/>
              <a:t> </a:t>
            </a:r>
            <a:r>
              <a:rPr/>
              <a:t>heavily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interface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programs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outputs.</a:t>
            </a:r>
            <a:r>
              <a:rPr/>
              <a:t> </a:t>
            </a:r>
            <a:r>
              <a:rPr/>
              <a:t>Notable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programs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Bayesian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BUGS.</a:t>
            </a:r>
            <a:r>
              <a:rPr/>
              <a:t> </a:t>
            </a:r>
            <a:r>
              <a:rPr/>
              <a:t>BUGS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acronym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Bayes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Gibbs</a:t>
            </a:r>
            <a:r>
              <a:rPr/>
              <a:t> </a:t>
            </a:r>
            <a:r>
              <a:rPr/>
              <a:t>Sampling.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itself,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convenient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inside</a:t>
            </a:r>
            <a:r>
              <a:rPr/>
              <a:t> </a:t>
            </a:r>
            <a:r>
              <a:rPr/>
              <a:t>R,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applications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BUGS</a:t>
            </a:r>
            <a:r>
              <a:rPr/>
              <a:t> </a:t>
            </a:r>
            <a:r>
              <a:rPr/>
              <a:t>appear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R.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packages,</a:t>
            </a:r>
            <a:r>
              <a:rPr/>
              <a:t> </a:t>
            </a:r>
            <a:r>
              <a:rPr/>
              <a:t>jags</a:t>
            </a:r>
            <a:r>
              <a:rPr/>
              <a:t> </a:t>
            </a:r>
            <a:r>
              <a:rPr/>
              <a:t>(Just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Gibbls</a:t>
            </a:r>
            <a:r>
              <a:rPr/>
              <a:t> </a:t>
            </a:r>
            <a:r>
              <a:rPr/>
              <a:t>Sampler),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Stan</a:t>
            </a:r>
            <a:r>
              <a:rPr/>
              <a:t> </a:t>
            </a:r>
            <a:r>
              <a:rPr/>
              <a:t>(named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famous</a:t>
            </a:r>
            <a:r>
              <a:rPr/>
              <a:t> </a:t>
            </a:r>
            <a:r>
              <a:rPr/>
              <a:t>mathematician,</a:t>
            </a:r>
            <a:r>
              <a:rPr/>
              <a:t> </a:t>
            </a:r>
            <a:r>
              <a:rPr/>
              <a:t>Stan</a:t>
            </a:r>
            <a:r>
              <a:rPr/>
              <a:t> </a:t>
            </a:r>
            <a:r>
              <a:rPr/>
              <a:t>Ulam),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R.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worth</a:t>
            </a:r>
            <a:r>
              <a:rPr/>
              <a:t> </a:t>
            </a:r>
            <a:r>
              <a:rPr/>
              <a:t>noting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programs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Python.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interactive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menu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notable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Commander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environment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company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RStudio</a:t>
            </a:r>
            <a:r>
              <a:rPr/>
              <a:t> </a:t>
            </a:r>
            <a:r>
              <a:rPr/>
              <a:t>offers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free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commercial</a:t>
            </a:r>
            <a:r>
              <a:rPr/>
              <a:t> </a:t>
            </a:r>
            <a:r>
              <a:rPr/>
              <a:t>versions.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employ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listed</a:t>
            </a:r>
            <a:r>
              <a:rPr/>
              <a:t> </a:t>
            </a:r>
            <a:r>
              <a:rPr/>
              <a:t>below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made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contributions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Frank</a:t>
            </a:r>
            <a:r>
              <a:rPr/>
              <a:t> </a:t>
            </a:r>
            <a:r>
              <a:rPr/>
              <a:t>Harrell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models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includes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extremely</a:t>
            </a:r>
            <a:r>
              <a:rPr/>
              <a:t> </a:t>
            </a:r>
            <a:r>
              <a:rPr/>
              <a:t>useful</a:t>
            </a:r>
            <a:r>
              <a:rPr/>
              <a:t> </a:t>
            </a:r>
            <a:r>
              <a:rPr/>
              <a:t>spline</a:t>
            </a:r>
            <a:r>
              <a:rPr/>
              <a:t> </a:t>
            </a:r>
            <a:r>
              <a:rPr/>
              <a:t>tools.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Regression</a:t>
            </a:r>
            <a:r>
              <a:rPr/>
              <a:t> </a:t>
            </a:r>
            <a:r>
              <a:rPr/>
              <a:t>Modeling</a:t>
            </a:r>
            <a:r>
              <a:rPr/>
              <a:t> </a:t>
            </a:r>
            <a:r>
              <a:rPr/>
              <a:t>Strategies,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classic</a:t>
            </a:r>
            <a:r>
              <a:rPr/>
              <a:t> </a:t>
            </a:r>
            <a:r>
              <a:rPr/>
              <a:t>text,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throughout.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source:</a:t>
            </a:r>
            <a:r>
              <a:rPr/>
              <a:t> </a:t>
            </a:r>
            <a:r>
              <a:rPr/>
              <a:t>R-bloggers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Hadley</a:t>
            </a:r>
            <a:r>
              <a:rPr/>
              <a:t> </a:t>
            </a:r>
            <a:r>
              <a:rPr/>
              <a:t>Wickham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written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co-written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libraries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refashioned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completely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author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Chambers.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sole</a:t>
            </a:r>
            <a:r>
              <a:rPr/>
              <a:t> </a:t>
            </a:r>
            <a:r>
              <a:rPr/>
              <a:t>credit,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contributors.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source:</a:t>
            </a:r>
            <a:r>
              <a:rPr/>
              <a:t> </a:t>
            </a:r>
            <a:r>
              <a:rPr/>
              <a:t>AT&amp;T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Originally,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referred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collectively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“</a:t>
            </a:r>
            <a:r>
              <a:rPr/>
              <a:t>Hadleyverse.</a:t>
            </a:r>
            <a:r>
              <a:rPr/>
              <a:t>”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Hadley</a:t>
            </a:r>
            <a:r>
              <a:rPr/>
              <a:t> </a:t>
            </a:r>
            <a:r>
              <a:rPr/>
              <a:t>Wickham</a:t>
            </a:r>
            <a:r>
              <a:rPr/>
              <a:t> </a:t>
            </a:r>
            <a:r>
              <a:rPr/>
              <a:t>discouraged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favor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name</a:t>
            </a:r>
            <a:r>
              <a:rPr/>
              <a:t> </a:t>
            </a:r>
            <a:r>
              <a:rPr/>
              <a:t>“</a:t>
            </a:r>
            <a:r>
              <a:rPr/>
              <a:t>tidyverse.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enhancements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libraries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philosophy.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dozen</a:t>
            </a:r>
            <a:r>
              <a:rPr/>
              <a:t> </a:t>
            </a:r>
            <a:r>
              <a:rPr/>
              <a:t>libraries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total,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libraries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loaded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library(tidyverse)</a:t>
            </a:r>
            <a:r>
              <a:rPr/>
              <a:t> </a:t>
            </a:r>
            <a:r>
              <a:rPr/>
              <a:t>function.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must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loaded</a:t>
            </a:r>
            <a:r>
              <a:rPr/>
              <a:t> </a:t>
            </a:r>
            <a:r>
              <a:rPr/>
              <a:t>separately.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Hadley</a:t>
            </a:r>
            <a:r>
              <a:rPr/>
              <a:t> </a:t>
            </a:r>
            <a:r>
              <a:rPr/>
              <a:t>Wickham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others.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Hadley</a:t>
            </a:r>
            <a:r>
              <a:rPr/>
              <a:t> </a:t>
            </a:r>
            <a:r>
              <a:rPr/>
              <a:t>Wickham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force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philosophy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lead</a:t>
            </a:r>
            <a:r>
              <a:rPr/>
              <a:t> </a:t>
            </a:r>
            <a:r>
              <a:rPr/>
              <a:t>author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tidyverse.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embrace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guiding</a:t>
            </a:r>
            <a:r>
              <a:rPr/>
              <a:t> </a:t>
            </a:r>
            <a:r>
              <a:rPr/>
              <a:t>principles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manifesto</a:t>
            </a:r>
            <a:r>
              <a:rPr/>
              <a:t>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encourage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tidy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related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concept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normalization,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(which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idiot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it).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concepts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vignette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2014</a:t>
            </a:r>
            <a:r>
              <a:rPr/>
              <a:t> </a:t>
            </a:r>
            <a:r>
              <a:rPr/>
              <a:t>publication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Journal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Software.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published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detailed</a:t>
            </a:r>
            <a:r>
              <a:rPr/>
              <a:t> </a:t>
            </a:r>
            <a:r>
              <a:rPr/>
              <a:t>guides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coding</a:t>
            </a:r>
            <a:r>
              <a:rPr/>
              <a:t> </a:t>
            </a:r>
            <a:r>
              <a:rPr/>
              <a:t>practices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program</a:t>
            </a:r>
            <a:r>
              <a:rPr/>
              <a:t> </a:t>
            </a:r>
            <a:r>
              <a:rPr/>
              <a:t>style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consistent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principles.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libraries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libraries.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dplyr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functions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manipulation.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While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graphics</a:t>
            </a:r>
            <a:r>
              <a:rPr/>
              <a:t> </a:t>
            </a:r>
            <a:r>
              <a:rPr/>
              <a:t>capabilities</a:t>
            </a:r>
            <a:r>
              <a:rPr/>
              <a:t> </a:t>
            </a:r>
            <a:r>
              <a:rPr/>
              <a:t>built</a:t>
            </a:r>
            <a:r>
              <a:rPr/>
              <a:t> </a:t>
            </a:r>
            <a:r>
              <a:rPr/>
              <a:t>in,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somewhat</a:t>
            </a:r>
            <a:r>
              <a:rPr/>
              <a:t> </a:t>
            </a:r>
            <a:r>
              <a:rPr/>
              <a:t>difficult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ggplot2</a:t>
            </a:r>
            <a:r>
              <a:rPr/>
              <a:t> </a:t>
            </a:r>
            <a:r>
              <a:rPr/>
              <a:t>library</a:t>
            </a:r>
            <a:r>
              <a:rPr/>
              <a:t> </a:t>
            </a:r>
            <a:r>
              <a:rPr/>
              <a:t>simplifies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graphing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separating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graph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layers.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conceptual</a:t>
            </a:r>
            <a:r>
              <a:rPr/>
              <a:t> </a:t>
            </a:r>
            <a:r>
              <a:rPr/>
              <a:t>framework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Leland</a:t>
            </a:r>
            <a:r>
              <a:rPr/>
              <a:t> </a:t>
            </a:r>
            <a:r>
              <a:rPr/>
              <a:t>Wilkinson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Grammar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Graphics.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magrittr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pipe</a:t>
            </a:r>
            <a:r>
              <a:rPr/>
              <a:t> </a:t>
            </a:r>
            <a:r>
              <a:rPr/>
              <a:t>operator.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concept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pipe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Unix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50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ago.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pipe</a:t>
            </a:r>
            <a:r>
              <a:rPr/>
              <a:t> </a:t>
            </a:r>
            <a:r>
              <a:rPr/>
              <a:t>operator</a:t>
            </a:r>
            <a:r>
              <a:rPr/>
              <a:t> </a:t>
            </a:r>
            <a:r>
              <a:rPr/>
              <a:t>(percent-greater</a:t>
            </a:r>
            <a:r>
              <a:rPr/>
              <a:t> </a:t>
            </a:r>
            <a:r>
              <a:rPr/>
              <a:t>than-percent)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input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side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operator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feeds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function</a:t>
            </a:r>
            <a:r>
              <a:rPr/>
              <a:t> </a:t>
            </a:r>
            <a:r>
              <a:rPr/>
              <a:t>listed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side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operator.</a:t>
            </a:r>
            <a:r>
              <a:rPr/>
              <a:t> </a:t>
            </a:r>
            <a:r>
              <a:rPr/>
              <a:t>Pipes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chained</a:t>
            </a:r>
            <a:r>
              <a:rPr/>
              <a:t> </a:t>
            </a:r>
            <a:r>
              <a:rPr/>
              <a:t>together.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simpler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readable.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cover</a:t>
            </a:r>
            <a:r>
              <a:rPr/>
              <a:t> </a:t>
            </a:r>
            <a:r>
              <a:rPr/>
              <a:t>pipes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While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functions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text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slow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files.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readr</a:t>
            </a:r>
            <a:r>
              <a:rPr/>
              <a:t> </a:t>
            </a:r>
            <a:r>
              <a:rPr/>
              <a:t>library</a:t>
            </a:r>
            <a:r>
              <a:rPr/>
              <a:t> </a:t>
            </a:r>
            <a:r>
              <a:rPr/>
              <a:t>reads</a:t>
            </a:r>
            <a:r>
              <a:rPr/>
              <a:t> </a:t>
            </a:r>
            <a:r>
              <a:rPr/>
              <a:t>text</a:t>
            </a:r>
            <a:r>
              <a:rPr/>
              <a:t> </a:t>
            </a:r>
            <a:r>
              <a:rPr/>
              <a:t>files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faster,</a:t>
            </a:r>
            <a:r>
              <a:rPr/>
              <a:t> </a:t>
            </a:r>
            <a:r>
              <a:rPr/>
              <a:t>offers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enhancements,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simpler</a:t>
            </a:r>
            <a:r>
              <a:rPr/>
              <a:t> </a:t>
            </a:r>
            <a:r>
              <a:rPr/>
              <a:t>syntax.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stringr</a:t>
            </a:r>
            <a:r>
              <a:rPr/>
              <a:t> </a:t>
            </a:r>
            <a:r>
              <a:rPr/>
              <a:t>simplifies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manipulation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string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text</a:t>
            </a:r>
            <a:r>
              <a:rPr/>
              <a:t> </a:t>
            </a:r>
            <a:r>
              <a:rPr/>
              <a:t>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internal</a:t>
            </a:r>
            <a:r>
              <a:rPr/>
              <a:t> </a:t>
            </a:r>
            <a:r>
              <a:rPr/>
              <a:t>storage</a:t>
            </a:r>
            <a:r>
              <a:rPr/>
              <a:t> </a:t>
            </a:r>
            <a:r>
              <a:rPr/>
              <a:t>formats:</a:t>
            </a:r>
            <a:r>
              <a:rPr/>
              <a:t> </a:t>
            </a:r>
            <a:r>
              <a:rPr/>
              <a:t>arrays,</a:t>
            </a:r>
            <a:r>
              <a:rPr/>
              <a:t> </a:t>
            </a:r>
            <a:r>
              <a:rPr/>
              <a:t>lists,</a:t>
            </a:r>
            <a:r>
              <a:rPr/>
              <a:t> </a:t>
            </a:r>
            <a:r>
              <a:rPr/>
              <a:t>matrices,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frames.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mostly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frames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class.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tibble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offers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internal</a:t>
            </a:r>
            <a:r>
              <a:rPr/>
              <a:t> </a:t>
            </a:r>
            <a:r>
              <a:rPr/>
              <a:t>storage</a:t>
            </a:r>
            <a:r>
              <a:rPr/>
              <a:t> </a:t>
            </a:r>
            <a:r>
              <a:rPr/>
              <a:t>format,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tibble,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frame,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offers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convenience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simplicity.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tidyr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functions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manipulation,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longitudinal</a:t>
            </a:r>
            <a:r>
              <a:rPr/>
              <a:t> </a:t>
            </a:r>
            <a:r>
              <a:rPr/>
              <a:t>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core,</a:t>
            </a:r>
            <a:r>
              <a:rPr/>
              <a:t> </a:t>
            </a:r>
            <a:r>
              <a:rPr/>
              <a:t>forcats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purr,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applications.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Outside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package,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broom</a:t>
            </a:r>
            <a:r>
              <a:rPr/>
              <a:t> </a:t>
            </a:r>
            <a:r>
              <a:rPr/>
              <a:t>(which</a:t>
            </a:r>
            <a:r>
              <a:rPr/>
              <a:t> </a:t>
            </a:r>
            <a:r>
              <a:rPr/>
              <a:t>simplifies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standardizes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output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functions)</a:t>
            </a:r>
            <a:r>
              <a:rPr/>
              <a:t> </a:t>
            </a:r>
            <a:r>
              <a:rPr/>
              <a:t>lubridate</a:t>
            </a:r>
            <a:r>
              <a:rPr/>
              <a:t> </a:t>
            </a:r>
            <a:r>
              <a:rPr/>
              <a:t>(which</a:t>
            </a:r>
            <a:r>
              <a:rPr/>
              <a:t> </a:t>
            </a:r>
            <a:r>
              <a:rPr/>
              <a:t>simplifies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manipulaton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dates),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readxl</a:t>
            </a:r>
            <a:r>
              <a:rPr/>
              <a:t> </a:t>
            </a:r>
            <a:r>
              <a:rPr/>
              <a:t>(which</a:t>
            </a:r>
            <a:r>
              <a:rPr/>
              <a:t> </a:t>
            </a:r>
            <a:r>
              <a:rPr/>
              <a:t>reads</a:t>
            </a:r>
            <a:r>
              <a:rPr/>
              <a:t> </a:t>
            </a:r>
            <a:r>
              <a:rPr/>
              <a:t>Microsoft</a:t>
            </a:r>
            <a:r>
              <a:rPr/>
              <a:t> </a:t>
            </a:r>
            <a:r>
              <a:rPr/>
              <a:t>Excel</a:t>
            </a:r>
            <a:r>
              <a:rPr/>
              <a:t> </a:t>
            </a:r>
            <a:r>
              <a:rPr/>
              <a:t>files).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others.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Another</a:t>
            </a:r>
            <a:r>
              <a:rPr/>
              <a:t> </a:t>
            </a:r>
            <a:r>
              <a:rPr/>
              <a:t>prolific</a:t>
            </a:r>
            <a:r>
              <a:rPr/>
              <a:t> </a:t>
            </a:r>
            <a:r>
              <a:rPr/>
              <a:t>contributor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Yihui</a:t>
            </a:r>
            <a:r>
              <a:rPr/>
              <a:t> </a:t>
            </a:r>
            <a:r>
              <a:rPr/>
              <a:t>Xie.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Also</a:t>
            </a:r>
            <a:r>
              <a:rPr/>
              <a:t> </a:t>
            </a:r>
            <a:r>
              <a:rPr/>
              <a:t>involved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statistician,</a:t>
            </a:r>
            <a:r>
              <a:rPr/>
              <a:t> </a:t>
            </a:r>
            <a:r>
              <a:rPr/>
              <a:t>Richard</a:t>
            </a:r>
            <a:r>
              <a:rPr/>
              <a:t> </a:t>
            </a:r>
            <a:r>
              <a:rPr/>
              <a:t>Becker.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source:</a:t>
            </a:r>
            <a:r>
              <a:rPr/>
              <a:t> </a:t>
            </a:r>
            <a:r>
              <a:rPr/>
              <a:t>AT&amp;T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</a:t>
            </a:r>
            <a:r>
              <a:rPr/>
              <a:t> </a:t>
            </a:r>
            <a:r>
              <a:rPr/>
              <a:t>wrote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knitr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2012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revolutionized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reproducible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knitr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sweave.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code,</a:t>
            </a:r>
            <a:r>
              <a:rPr/>
              <a:t> </a:t>
            </a:r>
            <a:r>
              <a:rPr/>
              <a:t>runs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creates</a:t>
            </a:r>
            <a:r>
              <a:rPr/>
              <a:t> </a:t>
            </a:r>
            <a:r>
              <a:rPr/>
              <a:t>documents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formats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Pandoc.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</a:t>
            </a:r>
            <a:r>
              <a:rPr/>
              <a:t> </a:t>
            </a:r>
            <a:r>
              <a:rPr/>
              <a:t>wrote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wrote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package,</a:t>
            </a:r>
            <a:r>
              <a:rPr/>
              <a:t> </a:t>
            </a:r>
            <a:r>
              <a:rPr/>
              <a:t>bookdown,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revolutionized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publishing</a:t>
            </a:r>
            <a:r>
              <a:rPr/>
              <a:t> </a:t>
            </a:r>
            <a:r>
              <a:rPr/>
              <a:t>world.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write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entire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package.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publication</a:t>
            </a:r>
            <a:r>
              <a:rPr/>
              <a:t> </a:t>
            </a:r>
            <a:r>
              <a:rPr/>
              <a:t>ready</a:t>
            </a:r>
            <a:r>
              <a:rPr/>
              <a:t> </a:t>
            </a:r>
            <a:r>
              <a:rPr/>
              <a:t>graphics,</a:t>
            </a:r>
            <a:r>
              <a:rPr/>
              <a:t> </a:t>
            </a:r>
            <a:r>
              <a:rPr/>
              <a:t>tables,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formulas.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table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contents,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index.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books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bookdown,</a:t>
            </a:r>
            <a:r>
              <a:rPr/>
              <a:t> </a:t>
            </a:r>
            <a:r>
              <a:rPr/>
              <a:t>including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definitive</a:t>
            </a:r>
            <a:r>
              <a:rPr/>
              <a:t> </a:t>
            </a:r>
            <a:r>
              <a:rPr/>
              <a:t>guide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bookdown</a:t>
            </a:r>
            <a:r>
              <a:rPr/>
              <a:t> </a:t>
            </a:r>
            <a:r>
              <a:rPr/>
              <a:t>itself,</a:t>
            </a:r>
            <a:r>
              <a:rPr/>
              <a:t> </a:t>
            </a:r>
            <a:r>
              <a:rPr/>
              <a:t>bookdown:</a:t>
            </a:r>
            <a:r>
              <a:rPr/>
              <a:t> </a:t>
            </a:r>
            <a:r>
              <a:rPr/>
              <a:t>Authoring</a:t>
            </a:r>
            <a:r>
              <a:rPr/>
              <a:t> </a:t>
            </a:r>
            <a:r>
              <a:rPr/>
              <a:t>Books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Technical</a:t>
            </a:r>
            <a:r>
              <a:rPr/>
              <a:t> </a:t>
            </a:r>
            <a:r>
              <a:rPr/>
              <a:t>Documents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Yihui</a:t>
            </a:r>
            <a:r>
              <a:rPr/>
              <a:t> </a:t>
            </a:r>
            <a:r>
              <a:rPr/>
              <a:t>Xie.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works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Yihui</a:t>
            </a:r>
            <a:r>
              <a:rPr/>
              <a:t> </a:t>
            </a:r>
            <a:r>
              <a:rPr/>
              <a:t>Xie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worth</a:t>
            </a:r>
            <a:r>
              <a:rPr/>
              <a:t> </a:t>
            </a:r>
            <a:r>
              <a:rPr/>
              <a:t>discussing.</a:t>
            </a:r>
            <a:r>
              <a:rPr/>
              <a:t> </a:t>
            </a:r>
            <a:r>
              <a:rPr/>
              <a:t>blogdown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blog</a:t>
            </a:r>
            <a:r>
              <a:rPr/>
              <a:t> </a:t>
            </a:r>
            <a:r>
              <a:rPr/>
              <a:t>site.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source</a:t>
            </a:r>
            <a:r>
              <a:rPr/>
              <a:t> </a:t>
            </a:r>
            <a:r>
              <a:rPr/>
              <a:t>web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Hugo.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currently</a:t>
            </a:r>
            <a:r>
              <a:rPr/>
              <a:t> </a:t>
            </a:r>
            <a:r>
              <a:rPr/>
              <a:t>trying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convert</a:t>
            </a:r>
            <a:r>
              <a:rPr/>
              <a:t> </a:t>
            </a:r>
            <a:r>
              <a:rPr/>
              <a:t>my</a:t>
            </a:r>
            <a:r>
              <a:rPr/>
              <a:t> </a:t>
            </a:r>
            <a:r>
              <a:rPr/>
              <a:t>website</a:t>
            </a:r>
            <a:r>
              <a:rPr/>
              <a:t> </a:t>
            </a:r>
            <a:r>
              <a:rPr/>
              <a:t>(over</a:t>
            </a:r>
            <a:r>
              <a:rPr/>
              <a:t> </a:t>
            </a:r>
            <a:r>
              <a:rPr/>
              <a:t>1,800</a:t>
            </a:r>
            <a:r>
              <a:rPr/>
              <a:t> </a:t>
            </a:r>
            <a:r>
              <a:rPr/>
              <a:t>pages)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blogdown.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tinytex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attempt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minimal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producing</a:t>
            </a:r>
            <a:r>
              <a:rPr/>
              <a:t> </a:t>
            </a:r>
            <a:r>
              <a:rPr/>
              <a:t>LaTex</a:t>
            </a:r>
            <a:r>
              <a:rPr/>
              <a:t> </a:t>
            </a:r>
            <a:r>
              <a:rPr/>
              <a:t>documents.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include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found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LaTex,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needlessly</a:t>
            </a:r>
            <a:r>
              <a:rPr/>
              <a:t> </a:t>
            </a:r>
            <a:r>
              <a:rPr/>
              <a:t>(in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opinion)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complexity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LaTeX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Markdown.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xaringan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presentation</a:t>
            </a:r>
            <a:r>
              <a:rPr/>
              <a:t> </a:t>
            </a:r>
            <a:r>
              <a:rPr/>
              <a:t>format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html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offers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alternative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beamer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slidy.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Revolutions</a:t>
            </a:r>
            <a:r>
              <a:rPr/>
              <a:t> </a:t>
            </a:r>
            <a:r>
              <a:rPr/>
              <a:t>Analytic</a:t>
            </a:r>
            <a:r>
              <a:rPr/>
              <a:t> </a:t>
            </a:r>
            <a:r>
              <a:rPr/>
              <a:t>blog</a:t>
            </a:r>
            <a:r>
              <a:rPr/>
              <a:t> </a:t>
            </a:r>
            <a:r>
              <a:rPr/>
              <a:t>posted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[nice</a:t>
            </a:r>
            <a:r>
              <a:rPr/>
              <a:t> </a:t>
            </a:r>
            <a:r>
              <a:rPr/>
              <a:t>summary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Chambers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R!</a:t>
            </a:r>
            <a:r>
              <a:rPr/>
              <a:t> </a:t>
            </a:r>
            <a:r>
              <a:rPr/>
              <a:t>2014</a:t>
            </a:r>
            <a:r>
              <a:rPr/>
              <a:t> </a:t>
            </a:r>
            <a:r>
              <a:rPr/>
              <a:t>conference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That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links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slides</a:t>
            </a:r>
            <a:r>
              <a:rPr/>
              <a:t> </a:t>
            </a:r>
            <a:r>
              <a:rPr/>
              <a:t>(PDF</a:t>
            </a:r>
            <a:r>
              <a:rPr/>
              <a:t> </a:t>
            </a:r>
            <a:r>
              <a:rPr/>
              <a:t>format)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2006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(again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S)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Chambers.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video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Chambers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Trevor</a:t>
            </a:r>
            <a:r>
              <a:rPr/>
              <a:t> </a:t>
            </a:r>
            <a:r>
              <a:rPr/>
              <a:t>Hastie</a:t>
            </a:r>
            <a:r>
              <a:rPr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1998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(PDF</a:t>
            </a:r>
            <a:r>
              <a:rPr/>
              <a:t> </a:t>
            </a:r>
            <a:r>
              <a:rPr/>
              <a:t>format)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Ross</a:t>
            </a:r>
            <a:r>
              <a:rPr/>
              <a:t> </a:t>
            </a:r>
            <a:r>
              <a:rPr/>
              <a:t>Ihaka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(!)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presented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Interface</a:t>
            </a:r>
            <a:r>
              <a:rPr/>
              <a:t> </a:t>
            </a:r>
            <a:r>
              <a:rPr/>
              <a:t>conference.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37</a:t>
            </a:fld>
            <a:endParaRPr lang="en-US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Richard</a:t>
            </a:r>
            <a:r>
              <a:rPr/>
              <a:t> </a:t>
            </a:r>
            <a:r>
              <a:rPr/>
              <a:t>Beckman.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Brief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S.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pdf</a:t>
            </a:r>
            <a:r>
              <a:rPr/>
              <a:t> </a:t>
            </a:r>
            <a:r>
              <a:rPr/>
              <a:t>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38</a:t>
            </a:fld>
            <a:endParaRPr lang="en-US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David</a:t>
            </a:r>
            <a:r>
              <a:rPr/>
              <a:t> </a:t>
            </a:r>
            <a:r>
              <a:rPr/>
              <a:t>Smith,</a:t>
            </a:r>
            <a:r>
              <a:rPr/>
              <a:t> </a:t>
            </a:r>
            <a:r>
              <a:rPr/>
              <a:t>20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R,</a:t>
            </a:r>
            <a:r>
              <a:rPr/>
              <a:t> </a:t>
            </a:r>
            <a:r>
              <a:rPr/>
              <a:t>presented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DC</a:t>
            </a:r>
            <a:r>
              <a:rPr/>
              <a:t> </a:t>
            </a:r>
            <a:r>
              <a:rPr/>
              <a:t>satRdays.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YouTube</a:t>
            </a:r>
            <a:r>
              <a:rPr/>
              <a:t> </a:t>
            </a:r>
            <a:r>
              <a:rPr/>
              <a:t>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39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author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Allan</a:t>
            </a:r>
            <a:r>
              <a:rPr/>
              <a:t> </a:t>
            </a:r>
            <a:r>
              <a:rPr/>
              <a:t>Wilks.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source:</a:t>
            </a:r>
            <a:r>
              <a:rPr/>
              <a:t> </a:t>
            </a:r>
            <a:r>
              <a:rPr/>
              <a:t>AT&amp;T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All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statisticians</a:t>
            </a:r>
            <a:r>
              <a:rPr/>
              <a:t> </a:t>
            </a:r>
            <a:r>
              <a:rPr/>
              <a:t>worked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Bell</a:t>
            </a:r>
            <a:r>
              <a:rPr/>
              <a:t> </a:t>
            </a:r>
            <a:r>
              <a:rPr/>
              <a:t>Labs.</a:t>
            </a:r>
            <a:r>
              <a:rPr/>
              <a:t> </a:t>
            </a:r>
            <a:r>
              <a:rPr/>
              <a:t>Bell</a:t>
            </a:r>
            <a:r>
              <a:rPr/>
              <a:t> </a:t>
            </a:r>
            <a:r>
              <a:rPr/>
              <a:t>Labs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division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AT&amp;T</a:t>
            </a:r>
            <a:r>
              <a:rPr/>
              <a:t> </a:t>
            </a:r>
            <a:r>
              <a:rPr/>
              <a:t>(affectionately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Ma</a:t>
            </a:r>
            <a:r>
              <a:rPr/>
              <a:t> </a:t>
            </a:r>
            <a:r>
              <a:rPr/>
              <a:t>Bell),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Ma</a:t>
            </a:r>
            <a:r>
              <a:rPr/>
              <a:t> </a:t>
            </a:r>
            <a:r>
              <a:rPr/>
              <a:t>Bell</a:t>
            </a:r>
            <a:r>
              <a:rPr/>
              <a:t> </a:t>
            </a:r>
            <a:r>
              <a:rPr/>
              <a:t>held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monopoly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telephone</a:t>
            </a:r>
            <a:r>
              <a:rPr/>
              <a:t> </a:t>
            </a:r>
            <a:r>
              <a:rPr/>
              <a:t>service.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source:</a:t>
            </a:r>
            <a:r>
              <a:rPr/>
              <a:t> </a:t>
            </a:r>
            <a:r>
              <a:rPr/>
              <a:t>Wikipedia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author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S,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Chambers,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Bell</a:t>
            </a:r>
            <a:r>
              <a:rPr/>
              <a:t> </a:t>
            </a:r>
            <a:r>
              <a:rPr/>
              <a:t>Laboratories</a:t>
            </a:r>
            <a:r>
              <a:rPr/>
              <a:t> </a:t>
            </a:r>
            <a:r>
              <a:rPr/>
              <a:t>wrote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versions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1970s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1990s.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intended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internal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use,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code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freely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interested.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interactive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made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software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times,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SPSS.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unique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functions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macros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extending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introduction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object</a:t>
            </a:r>
            <a:r>
              <a:rPr/>
              <a:t> </a:t>
            </a:r>
            <a:r>
              <a:rPr/>
              <a:t>oriented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(classes,</a:t>
            </a:r>
            <a:r>
              <a:rPr/>
              <a:t> </a:t>
            </a:r>
            <a:r>
              <a:rPr/>
              <a:t>objects,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methods).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commercial</a:t>
            </a:r>
            <a:r>
              <a:rPr/>
              <a:t> </a:t>
            </a:r>
            <a:r>
              <a:rPr/>
              <a:t>adaptation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introduced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Sciences</a:t>
            </a:r>
            <a:r>
              <a:rPr/>
              <a:t> </a:t>
            </a:r>
            <a:r>
              <a:rPr/>
              <a:t>Corporation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1990s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became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popular.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mergers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buyouts,</a:t>
            </a:r>
            <a:r>
              <a:rPr/>
              <a:t> </a:t>
            </a:r>
            <a:r>
              <a:rPr/>
              <a:t>S+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marketed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Mathsoft,</a:t>
            </a:r>
            <a:r>
              <a:rPr/>
              <a:t> </a:t>
            </a:r>
            <a:r>
              <a:rPr/>
              <a:t>Insightful</a:t>
            </a:r>
            <a:r>
              <a:rPr/>
              <a:t> </a:t>
            </a:r>
            <a:r>
              <a:rPr/>
              <a:t>Software,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recently</a:t>
            </a:r>
            <a:r>
              <a:rPr/>
              <a:t> </a:t>
            </a:r>
            <a:r>
              <a:rPr/>
              <a:t>Tibco</a:t>
            </a:r>
            <a:r>
              <a:rPr/>
              <a:t> </a:t>
            </a:r>
            <a:r>
              <a:rPr/>
              <a:t>Corporation.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source:</a:t>
            </a:r>
            <a:r>
              <a:rPr/>
              <a:t> </a:t>
            </a:r>
            <a:r>
              <a:rPr/>
              <a:t>Amazon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Ross</a:t>
            </a:r>
            <a:r>
              <a:rPr/>
              <a:t> </a:t>
            </a:r>
            <a:r>
              <a:rPr/>
              <a:t>Ihaka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Robert</a:t>
            </a:r>
            <a:r>
              <a:rPr/>
              <a:t> </a:t>
            </a:r>
            <a:r>
              <a:rPr/>
              <a:t>Gentleman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produce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source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freely</a:t>
            </a:r>
            <a:r>
              <a:rPr/>
              <a:t> </a:t>
            </a:r>
            <a:r>
              <a:rPr/>
              <a:t>distributed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S,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R.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publication: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Ross</a:t>
            </a:r>
            <a:r>
              <a:rPr/>
              <a:t> </a:t>
            </a:r>
            <a:r>
              <a:rPr/>
              <a:t>Ihaka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Robert</a:t>
            </a:r>
            <a:r>
              <a:rPr/>
              <a:t> </a:t>
            </a:r>
            <a:r>
              <a:rPr/>
              <a:t>Gentleman.</a:t>
            </a:r>
            <a:r>
              <a:rPr/>
              <a:t> </a:t>
            </a:r>
            <a:r>
              <a:rPr/>
              <a:t>R: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language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graphics.</a:t>
            </a:r>
            <a:r>
              <a:rPr/>
              <a:t> </a:t>
            </a:r>
            <a:r>
              <a:rPr/>
              <a:t>Journal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Computational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Graphical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5(3):299-314,</a:t>
            </a:r>
            <a:r>
              <a:rPr/>
              <a:t> </a:t>
            </a:r>
            <a:r>
              <a:rPr/>
              <a:t>1996.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pdf</a:t>
            </a:r>
            <a:r>
              <a:rPr/>
              <a:t> </a:t>
            </a:r>
            <a:r>
              <a:rPr/>
              <a:t>format</a:t>
            </a:r>
            <a:r>
              <a:rPr/>
              <a:t>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outlined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programming</a:t>
            </a:r>
            <a:r>
              <a:rPr/>
              <a:t> </a:t>
            </a:r>
            <a:r>
              <a:rPr/>
              <a:t>language.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(version</a:t>
            </a:r>
            <a:r>
              <a:rPr/>
              <a:t> </a:t>
            </a:r>
            <a:r>
              <a:rPr/>
              <a:t>1.0.0)</a:t>
            </a:r>
            <a:r>
              <a:rPr/>
              <a:t> </a:t>
            </a:r>
            <a:r>
              <a:rPr/>
              <a:t>appeared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8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9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2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3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14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15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16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17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jp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18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9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Relationship Id="rId3" Type="http://schemas.openxmlformats.org/officeDocument/2006/relationships/image" Target="../media/image20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21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2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23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24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25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26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8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2.jp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2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28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2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30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31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5.xml" /><Relationship Id="rId3" Type="http://schemas.openxmlformats.org/officeDocument/2006/relationships/image" Target="../media/image32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6.xml" /><Relationship Id="rId3" Type="http://schemas.openxmlformats.org/officeDocument/2006/relationships/image" Target="../media/image33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7.xml" /><Relationship Id="rId3" Type="http://schemas.openxmlformats.org/officeDocument/2006/relationships/image" Target="../media/image34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35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3.jp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jp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6.jp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2014-05-30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Beginnings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(2/2)</a:t>
            </a:r>
          </a:p>
        </p:txBody>
      </p:sp>
      <p:pic>
        <p:nvPicPr>
          <p:cNvPr descr="http://www.pmean.com/new-images/14/history-of-r-cd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16200" y="1600200"/>
            <a:ext cx="3911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8.</a:t>
            </a:r>
            <a:r>
              <a:rPr/>
              <a:t> </a:t>
            </a:r>
            <a:r>
              <a:rPr/>
              <a:t>CD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release</a:t>
            </a:r>
            <a:r>
              <a:rPr/>
              <a:t> </a:t>
            </a:r>
            <a:r>
              <a:rPr/>
              <a:t>1.0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Growth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popularity</a:t>
            </a:r>
          </a:p>
        </p:txBody>
      </p:sp>
      <p:pic>
        <p:nvPicPr>
          <p:cNvPr descr="http://www.pmean.com/new-images/14/history-of-r-nytimes-2009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97000" y="1600200"/>
            <a:ext cx="6362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9.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York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Foundation</a:t>
            </a:r>
          </a:p>
        </p:txBody>
      </p:sp>
      <p:pic>
        <p:nvPicPr>
          <p:cNvPr descr="http://www.pmean.com/new-images/14/history-of-r-foundation-pag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11200" y="1600200"/>
            <a:ext cx="7721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10.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website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Revolution</a:t>
            </a:r>
            <a:r>
              <a:rPr/>
              <a:t> </a:t>
            </a:r>
            <a:r>
              <a:rPr/>
              <a:t>Analytics</a:t>
            </a:r>
          </a:p>
        </p:txBody>
      </p:sp>
      <p:pic>
        <p:nvPicPr>
          <p:cNvPr descr="http://www.pmean.com/new-images/14/history-of-r-revolution-analytic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16000" y="1600200"/>
            <a:ext cx="7112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11.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packages</a:t>
            </a:r>
          </a:p>
        </p:txBody>
      </p:sp>
      <p:pic>
        <p:nvPicPr>
          <p:cNvPr descr="http://www.pmean.com/new-images/14/history-of-r-packag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5300" y="1600200"/>
            <a:ext cx="8153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12.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website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Bioconductor</a:t>
            </a:r>
          </a:p>
        </p:txBody>
      </p:sp>
      <p:pic>
        <p:nvPicPr>
          <p:cNvPr descr="http://www.pmean.com/new-images/14/history-of-r-bioconductor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44800" y="1600200"/>
            <a:ext cx="346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13.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website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BUGS</a:t>
            </a:r>
          </a:p>
        </p:txBody>
      </p:sp>
      <p:pic>
        <p:nvPicPr>
          <p:cNvPr descr="http://www.pmean.com/new-images/14/history-of-r-bugs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349500" y="1600200"/>
            <a:ext cx="4445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14.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website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Menu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version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</a:p>
        </p:txBody>
      </p:sp>
      <p:pic>
        <p:nvPicPr>
          <p:cNvPr descr="http://www.pmean.com/new-images/14/history-of-r-rcommand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09700" y="1600200"/>
            <a:ext cx="6324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15.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website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RStudio</a:t>
            </a:r>
          </a:p>
        </p:txBody>
      </p:sp>
      <p:pic>
        <p:nvPicPr>
          <p:cNvPr descr="http://www.pmean.com/new-images/14/history-of-r-rstudi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11200" y="1600200"/>
            <a:ext cx="7721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16.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website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Recent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contributions:</a:t>
            </a:r>
            <a:r>
              <a:rPr/>
              <a:t> </a:t>
            </a:r>
            <a:r>
              <a:rPr/>
              <a:t>Frank</a:t>
            </a:r>
            <a:r>
              <a:rPr/>
              <a:t> </a:t>
            </a:r>
            <a:r>
              <a:rPr/>
              <a:t>Harrell</a:t>
            </a:r>
          </a:p>
        </p:txBody>
      </p:sp>
      <p:pic>
        <p:nvPicPr>
          <p:cNvPr descr="http://www.pmean.com/new-images/14/history-of-r-harrel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11300" y="1600200"/>
            <a:ext cx="6121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17.</a:t>
            </a:r>
            <a:r>
              <a:rPr/>
              <a:t> </a:t>
            </a:r>
            <a:r>
              <a:rPr/>
              <a:t>Title</a:t>
            </a:r>
            <a:r>
              <a:rPr/>
              <a:t> </a:t>
            </a:r>
            <a:r>
              <a:rPr/>
              <a:t>slide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Frank</a:t>
            </a:r>
            <a:r>
              <a:rPr/>
              <a:t> </a:t>
            </a:r>
            <a:r>
              <a:rPr/>
              <a:t>Harrell</a:t>
            </a:r>
            <a:r>
              <a:rPr/>
              <a:t> </a:t>
            </a:r>
            <a:r>
              <a:rPr/>
              <a:t>talk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</a:t>
            </a:r>
            <a:r>
              <a:rPr/>
              <a:t> </a:t>
            </a:r>
            <a:r>
              <a:rPr/>
              <a:t>sprouted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</a:t>
            </a:r>
          </a:p>
        </p:txBody>
      </p:sp>
      <p:pic>
        <p:nvPicPr>
          <p:cNvPr descr="http://www.pmean.com/new-images/14/history-of-r-book-cover-1988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38500" y="1600200"/>
            <a:ext cx="26670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1.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cover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Recent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contributions:</a:t>
            </a:r>
            <a:r>
              <a:rPr/>
              <a:t> </a:t>
            </a:r>
            <a:r>
              <a:rPr/>
              <a:t>Hadley</a:t>
            </a:r>
            <a:r>
              <a:rPr/>
              <a:t> </a:t>
            </a:r>
            <a:r>
              <a:rPr/>
              <a:t>Wickham</a:t>
            </a:r>
          </a:p>
        </p:txBody>
      </p:sp>
      <p:pic>
        <p:nvPicPr>
          <p:cNvPr descr="http://www.pmean.com/new-images/14/history-of-r-wickham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955800"/>
            <a:ext cx="82296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18.</a:t>
            </a:r>
            <a:r>
              <a:rPr/>
              <a:t> </a:t>
            </a:r>
            <a:r>
              <a:rPr/>
              <a:t>Title</a:t>
            </a:r>
            <a:r>
              <a:rPr/>
              <a:t> </a:t>
            </a:r>
            <a:r>
              <a:rPr/>
              <a:t>slide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presentation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  <a:r>
              <a:rPr/>
              <a:t> </a:t>
            </a:r>
            <a:r>
              <a:rPr/>
              <a:t>library</a:t>
            </a:r>
          </a:p>
        </p:txBody>
      </p:sp>
      <p:pic>
        <p:nvPicPr>
          <p:cNvPr descr="https://github.com/rstudio/hex-stickers/raw/master/PNG/tidyvers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32100" y="1600200"/>
            <a:ext cx="347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19.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tidyverse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dplyr</a:t>
            </a:r>
          </a:p>
        </p:txBody>
      </p:sp>
      <p:pic>
        <p:nvPicPr>
          <p:cNvPr descr="https://github.com/rstudio/hex-stickers/raw/master/PNG/dply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32100" y="1600200"/>
            <a:ext cx="347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20.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dplyr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ggplot2</a:t>
            </a:r>
          </a:p>
        </p:txBody>
      </p:sp>
      <p:pic>
        <p:nvPicPr>
          <p:cNvPr descr="https://github.com/rstudio/hex-stickers/raw/master/PNG/ggplot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44800" y="1600200"/>
            <a:ext cx="346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21.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ggplot2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magrittr</a:t>
            </a:r>
          </a:p>
        </p:txBody>
      </p:sp>
      <p:pic>
        <p:nvPicPr>
          <p:cNvPr descr="https://github.com/rstudio/hex-stickers/raw/master/PNG/pip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44800" y="1600200"/>
            <a:ext cx="346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22.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magrittr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readr</a:t>
            </a:r>
          </a:p>
        </p:txBody>
      </p:sp>
      <p:pic>
        <p:nvPicPr>
          <p:cNvPr descr="https://github.com/rstudio/hex-stickers/raw/master/PNG/read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44800" y="1600200"/>
            <a:ext cx="346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23.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readr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stringr</a:t>
            </a:r>
          </a:p>
        </p:txBody>
      </p:sp>
      <p:pic>
        <p:nvPicPr>
          <p:cNvPr descr="https://github.com/rstudio/hex-stickers/raw/master/PNG/string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44800" y="1600200"/>
            <a:ext cx="346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24.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stingr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tibble</a:t>
            </a:r>
          </a:p>
        </p:txBody>
      </p:sp>
      <p:pic>
        <p:nvPicPr>
          <p:cNvPr descr="https://github.com/rstudio/hex-stickers/raw/master/PNG/tibbl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44800" y="1600200"/>
            <a:ext cx="346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25.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tibble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tidyr</a:t>
            </a:r>
          </a:p>
        </p:txBody>
      </p:sp>
      <p:pic>
        <p:nvPicPr>
          <p:cNvPr descr="https://github.com/rstudio/hex-stickers/raw/master/PNG/tidy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32100" y="1600200"/>
            <a:ext cx="3479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26.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tidyr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packages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tidyverse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the core package</a:t>
            </a:r>
          </a:p>
          <a:p>
            <a:pPr lvl="2"/>
            <a:r>
              <a:rPr/>
              <a:t>forcats</a:t>
            </a:r>
          </a:p>
          <a:p>
            <a:pPr lvl="2"/>
            <a:r>
              <a:rPr/>
              <a:t>purr</a:t>
            </a:r>
          </a:p>
          <a:p>
            <a:pPr lvl="1"/>
            <a:r>
              <a:rPr/>
              <a:t>Outside the core package</a:t>
            </a:r>
          </a:p>
          <a:p>
            <a:pPr lvl="2"/>
            <a:r>
              <a:rPr/>
              <a:t>broom</a:t>
            </a:r>
          </a:p>
          <a:p>
            <a:pPr lvl="2"/>
            <a:r>
              <a:rPr/>
              <a:t>lubridate</a:t>
            </a:r>
          </a:p>
          <a:p>
            <a:pPr lvl="2"/>
            <a:r>
              <a:rPr/>
              <a:t>readxl</a:t>
            </a:r>
          </a:p>
          <a:p>
            <a:pPr lvl="2"/>
            <a:r>
              <a:rPr/>
              <a:t>many others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John</a:t>
            </a:r>
            <a:r>
              <a:rPr/>
              <a:t> </a:t>
            </a:r>
            <a:r>
              <a:rPr/>
              <a:t>Chambers</a:t>
            </a:r>
          </a:p>
        </p:txBody>
      </p:sp>
      <p:pic>
        <p:nvPicPr>
          <p:cNvPr descr="http://www.pmean.com/new-image/14/history-of-r-chambers-pic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51100" y="1600200"/>
            <a:ext cx="4229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2.</a:t>
            </a:r>
            <a:r>
              <a:rPr/>
              <a:t> </a:t>
            </a:r>
            <a:r>
              <a:rPr/>
              <a:t>Photo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Chambers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Recent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contributions:</a:t>
            </a:r>
            <a:r>
              <a:rPr/>
              <a:t> </a:t>
            </a:r>
            <a:r>
              <a:rPr/>
              <a:t>Yihui</a:t>
            </a:r>
            <a:r>
              <a:rPr/>
              <a:t> </a:t>
            </a:r>
            <a:r>
              <a:rPr/>
              <a:t>Xie</a:t>
            </a:r>
          </a:p>
        </p:txBody>
      </p:sp>
      <p:pic>
        <p:nvPicPr>
          <p:cNvPr descr="http://www.pmean.com/new-images/14/history-of-r-xi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08200" y="1600200"/>
            <a:ext cx="49149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27.</a:t>
            </a:r>
            <a:r>
              <a:rPr/>
              <a:t> </a:t>
            </a:r>
            <a:r>
              <a:rPr/>
              <a:t>Exceprt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github</a:t>
            </a:r>
            <a:r>
              <a:rPr/>
              <a:t> </a:t>
            </a:r>
            <a:r>
              <a:rPr/>
              <a:t>site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knitr</a:t>
            </a:r>
          </a:p>
        </p:txBody>
      </p:sp>
      <p:pic>
        <p:nvPicPr>
          <p:cNvPr descr="https://github.com/rstudio/hex-stickers/raw/master/PNG/knit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44800" y="1600200"/>
            <a:ext cx="346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28.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knitr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bookdown</a:t>
            </a:r>
          </a:p>
        </p:txBody>
      </p:sp>
      <p:pic>
        <p:nvPicPr>
          <p:cNvPr descr="https://github.com/rstudio/hex-stickers/raw/master/PNG/bookdow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44800" y="1600200"/>
            <a:ext cx="346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29.</a:t>
            </a:r>
            <a:r>
              <a:rPr/>
              <a:t> </a:t>
            </a:r>
            <a:r>
              <a:rPr/>
              <a:t>Hex</a:t>
            </a:r>
            <a:r>
              <a:rPr/>
              <a:t> </a:t>
            </a:r>
            <a:r>
              <a:rPr/>
              <a:t>sticker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bookdown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Other</a:t>
            </a:r>
            <a:r>
              <a:rPr/>
              <a:t> </a:t>
            </a:r>
            <a:r>
              <a:rPr/>
              <a:t>works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Yihui</a:t>
            </a:r>
            <a:r>
              <a:rPr/>
              <a:t> </a:t>
            </a:r>
            <a:r>
              <a:rPr/>
              <a:t>Xie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blogdown</a:t>
            </a:r>
          </a:p>
          <a:p>
            <a:pPr lvl="1"/>
            <a:r>
              <a:rPr/>
              <a:t>tinytex</a:t>
            </a:r>
          </a:p>
          <a:p>
            <a:pPr lvl="1"/>
            <a:r>
              <a:rPr/>
              <a:t>xaringan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more:</a:t>
            </a:r>
            <a:r>
              <a:rPr/>
              <a:t> </a:t>
            </a:r>
            <a:r>
              <a:rPr/>
              <a:t>Rickert</a:t>
            </a:r>
            <a:r>
              <a:rPr/>
              <a:t> </a:t>
            </a:r>
            <a:r>
              <a:rPr/>
              <a:t>2014</a:t>
            </a:r>
          </a:p>
        </p:txBody>
      </p:sp>
      <p:pic>
        <p:nvPicPr>
          <p:cNvPr descr="http://www.pmean.com/new-images/14/history-of-r-rickert-blog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27200" y="1600200"/>
            <a:ext cx="5702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30.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blog</a:t>
            </a:r>
            <a:r>
              <a:rPr/>
              <a:t> </a:t>
            </a:r>
            <a:r>
              <a:rPr/>
              <a:t>post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more:</a:t>
            </a:r>
            <a:r>
              <a:rPr/>
              <a:t> </a:t>
            </a:r>
            <a:r>
              <a:rPr/>
              <a:t>Chambers</a:t>
            </a:r>
            <a:r>
              <a:rPr/>
              <a:t> </a:t>
            </a:r>
            <a:r>
              <a:rPr/>
              <a:t>2006</a:t>
            </a:r>
          </a:p>
        </p:txBody>
      </p:sp>
      <p:pic>
        <p:nvPicPr>
          <p:cNvPr descr="http://www.pmean.com/new-images/14/history-of-r-chambers-200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03400" y="1600200"/>
            <a:ext cx="5537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31.</a:t>
            </a:r>
            <a:r>
              <a:rPr/>
              <a:t> </a:t>
            </a:r>
            <a:r>
              <a:rPr/>
              <a:t>Title</a:t>
            </a:r>
            <a:r>
              <a:rPr/>
              <a:t> </a:t>
            </a:r>
            <a:r>
              <a:rPr/>
              <a:t>slide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presentation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more:</a:t>
            </a:r>
            <a:r>
              <a:rPr/>
              <a:t> </a:t>
            </a:r>
            <a:r>
              <a:rPr/>
              <a:t>Hastie</a:t>
            </a:r>
            <a:r>
              <a:rPr/>
              <a:t> </a:t>
            </a:r>
            <a:r>
              <a:rPr/>
              <a:t>2014</a:t>
            </a:r>
          </a:p>
        </p:txBody>
      </p:sp>
      <p:pic>
        <p:nvPicPr>
          <p:cNvPr descr="http://www.pmean.com/new-images/14/history-of-r-hastie-interview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97100" y="1600200"/>
            <a:ext cx="473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32.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blog</a:t>
            </a:r>
            <a:r>
              <a:rPr/>
              <a:t> </a:t>
            </a:r>
            <a:r>
              <a:rPr/>
              <a:t>post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more:</a:t>
            </a:r>
            <a:r>
              <a:rPr/>
              <a:t> </a:t>
            </a:r>
            <a:r>
              <a:rPr/>
              <a:t>Ihaka</a:t>
            </a:r>
            <a:r>
              <a:rPr/>
              <a:t> </a:t>
            </a:r>
            <a:r>
              <a:rPr/>
              <a:t>1998</a:t>
            </a:r>
          </a:p>
        </p:txBody>
      </p:sp>
      <p:pic>
        <p:nvPicPr>
          <p:cNvPr descr="http://www.pmean.com/new-images/14/history-of-r-ihaka-1998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866900" y="1600200"/>
            <a:ext cx="54102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33.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more:</a:t>
            </a:r>
            <a:r>
              <a:rPr/>
              <a:t> </a:t>
            </a:r>
            <a:r>
              <a:rPr/>
              <a:t>Becker</a:t>
            </a:r>
            <a:r>
              <a:rPr/>
              <a:t> </a:t>
            </a:r>
            <a:r>
              <a:rPr/>
              <a:t>(no</a:t>
            </a:r>
            <a:r>
              <a:rPr/>
              <a:t> </a:t>
            </a:r>
            <a:r>
              <a:rPr/>
              <a:t>date)</a:t>
            </a:r>
          </a:p>
        </p:txBody>
      </p:sp>
      <p:pic>
        <p:nvPicPr>
          <p:cNvPr descr="http://www.pmean.com/new-images/14/history-of-r-beck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74700" y="1600200"/>
            <a:ext cx="7594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34.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more:</a:t>
            </a:r>
            <a:r>
              <a:rPr/>
              <a:t> </a:t>
            </a:r>
            <a:r>
              <a:rPr/>
              <a:t>Smith</a:t>
            </a:r>
            <a:r>
              <a:rPr/>
              <a:t> </a:t>
            </a:r>
            <a:r>
              <a:rPr/>
              <a:t>2020</a:t>
            </a:r>
          </a:p>
        </p:txBody>
      </p:sp>
      <p:pic>
        <p:nvPicPr>
          <p:cNvPr descr="http://www.pmean.com/new-images/14/history-of-r-smith-vide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625600" y="1600200"/>
            <a:ext cx="59055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35.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website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Richard</a:t>
            </a:r>
            <a:r>
              <a:rPr/>
              <a:t> </a:t>
            </a:r>
            <a:r>
              <a:rPr/>
              <a:t>Becker</a:t>
            </a:r>
          </a:p>
        </p:txBody>
      </p:sp>
      <p:pic>
        <p:nvPicPr>
          <p:cNvPr descr="http://www.pmean.com/new-images/14/history-of-r-becker-pic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13100" y="1600200"/>
            <a:ext cx="2717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3.</a:t>
            </a:r>
            <a:r>
              <a:rPr/>
              <a:t> </a:t>
            </a:r>
            <a:r>
              <a:rPr/>
              <a:t>Photo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Richard</a:t>
            </a:r>
            <a:r>
              <a:rPr/>
              <a:t> </a:t>
            </a:r>
            <a:r>
              <a:rPr/>
              <a:t>Becker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Allan</a:t>
            </a:r>
            <a:r>
              <a:rPr/>
              <a:t> </a:t>
            </a:r>
            <a:r>
              <a:rPr/>
              <a:t>Wilks</a:t>
            </a:r>
          </a:p>
        </p:txBody>
      </p:sp>
      <p:pic>
        <p:nvPicPr>
          <p:cNvPr descr="http://www.pmean.com/new-images/14/history-of-r-wilks-pic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13100" y="1600200"/>
            <a:ext cx="2717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4.</a:t>
            </a:r>
            <a:r>
              <a:rPr/>
              <a:t> </a:t>
            </a:r>
            <a:r>
              <a:rPr/>
              <a:t>Photo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Allan</a:t>
            </a:r>
            <a:r>
              <a:rPr/>
              <a:t> </a:t>
            </a:r>
            <a:r>
              <a:rPr/>
              <a:t>Wilks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Bell</a:t>
            </a:r>
            <a:r>
              <a:rPr/>
              <a:t> </a:t>
            </a:r>
            <a:r>
              <a:rPr/>
              <a:t>Labs</a:t>
            </a:r>
          </a:p>
        </p:txBody>
      </p:sp>
      <p:pic>
        <p:nvPicPr>
          <p:cNvPr descr="http://www.pmean.com/new-images/14/history-of-r-bell-lab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74800" y="1600200"/>
            <a:ext cx="6007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5.</a:t>
            </a:r>
            <a:r>
              <a:rPr/>
              <a:t> </a:t>
            </a:r>
            <a:r>
              <a:rPr/>
              <a:t>Aerial</a:t>
            </a:r>
            <a:r>
              <a:rPr/>
              <a:t> </a:t>
            </a:r>
            <a:r>
              <a:rPr/>
              <a:t>photograph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Bell</a:t>
            </a:r>
            <a:r>
              <a:rPr/>
              <a:t> </a:t>
            </a:r>
            <a:r>
              <a:rPr/>
              <a:t>Laboratories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Features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Intended for internal use.</a:t>
            </a:r>
          </a:p>
          <a:p>
            <a:pPr lvl="1"/>
            <a:r>
              <a:rPr/>
              <a:t>Freely available to anyone.</a:t>
            </a:r>
          </a:p>
          <a:p>
            <a:pPr lvl="1"/>
            <a:r>
              <a:rPr/>
              <a:t>Interactive</a:t>
            </a:r>
          </a:p>
          <a:p>
            <a:pPr lvl="1"/>
            <a:r>
              <a:rPr/>
              <a:t>Unique capabilities</a:t>
            </a:r>
          </a:p>
          <a:p>
            <a:pPr lvl="2"/>
            <a:r>
              <a:rPr/>
              <a:t>Emphasis on functions</a:t>
            </a:r>
          </a:p>
          <a:p>
            <a:pPr lvl="2"/>
            <a:r>
              <a:rPr/>
              <a:t>Object-oriented features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S-plus</a:t>
            </a:r>
          </a:p>
        </p:txBody>
      </p:sp>
      <p:pic>
        <p:nvPicPr>
          <p:cNvPr descr="http://www.pmean.com/new-images/14/history-of-r-book-cover-2001.jp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51200" y="1600200"/>
            <a:ext cx="2654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6.</a:t>
            </a:r>
            <a:r>
              <a:rPr/>
              <a:t> </a:t>
            </a:r>
            <a:r>
              <a:rPr/>
              <a:t>Venables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Ripley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cover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Beginnings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</a:t>
            </a:r>
            <a:r>
              <a:rPr/>
              <a:t> </a:t>
            </a:r>
            <a:r>
              <a:rPr/>
              <a:t>(1/2)</a:t>
            </a:r>
          </a:p>
        </p:txBody>
      </p:sp>
      <p:pic>
        <p:nvPicPr>
          <p:cNvPr descr="http://www.pmean.com/new-images/14/history-of-r-ihaka-1996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638300"/>
            <a:ext cx="8229600" cy="393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Figure</a:t>
            </a:r>
            <a:r>
              <a:rPr/>
              <a:t> </a:t>
            </a:r>
            <a:r>
              <a:rPr/>
              <a:t>7.</a:t>
            </a:r>
            <a:r>
              <a:rPr/>
              <a:t> </a:t>
            </a:r>
            <a:r>
              <a:rPr/>
              <a:t>Excerpt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R</dc:title>
  <dc:creator>Steve Simon</dc:creator>
  <cp:keywords/>
  <cp:category>Blog post</cp:category>
  <dcterms:created xsi:type="dcterms:W3CDTF">2022-03-12T19:02:45Z</dcterms:created>
  <dcterms:modified xsi:type="dcterms:W3CDTF">2022-03-12T19:02:45Z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2014-05-30</vt:lpwstr>
  </property>
  <property fmtid="{D5CDD505-2E9C-101B-9397-08002B2CF9AE}" pid="3" name="output">
    <vt:lpwstr>powerpoint_presentation</vt:lpwstr>
  </property>
  <property fmtid="{D5CDD505-2E9C-101B-9397-08002B2CF9AE}" pid="4" name="source">
    <vt:lpwstr>http://blog.pmean.com/history-of-r/</vt:lpwstr>
  </property>
  <property fmtid="{D5CDD505-2E9C-101B-9397-08002B2CF9AE}" pid="5" name="tags">
    <vt:lpwstr/>
  </property>
</Properties>
</file>